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Westerdick (mwesterd)" initials="MW(" lastIdx="5" clrIdx="0">
    <p:extLst>
      <p:ext uri="{19B8F6BF-5375-455C-9EA6-DF929625EA0E}">
        <p15:presenceInfo xmlns:p15="http://schemas.microsoft.com/office/powerpoint/2012/main" userId="Marie Westerdick (mwesterd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28" autoAdjust="0"/>
  </p:normalViewPr>
  <p:slideViewPr>
    <p:cSldViewPr snapToGrid="0" snapToObjects="1">
      <p:cViewPr varScale="1">
        <p:scale>
          <a:sx n="86" d="100"/>
          <a:sy n="86" d="100"/>
        </p:scale>
        <p:origin x="56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28588"/>
            <a:ext cx="3398837" cy="652462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9219" name="Gruppierung 2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7" name="Rechteck 6"/>
            <p:cNvSpPr/>
            <p:nvPr userDrawn="1"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 userDrawn="1"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 userDrawn="1"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00588" y="388938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DEABD8D7-DB7D-4262-BD90-67B58EBF3A4F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9221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9096375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0"/>
          <p:cNvSpPr txBox="1">
            <a:spLocks noChangeArrowheads="1"/>
          </p:cNvSpPr>
          <p:nvPr/>
        </p:nvSpPr>
        <p:spPr bwMode="auto">
          <a:xfrm>
            <a:off x="4700588" y="139700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16.12.2024</a:t>
            </a:fld>
            <a:endParaRPr lang="de-DE" sz="900" dirty="0" smtClean="0"/>
          </a:p>
        </p:txBody>
      </p:sp>
      <p:sp>
        <p:nvSpPr>
          <p:cNvPr id="14" name="Fußzeilenplatzhalter 3"/>
          <p:cNvSpPr txBox="1">
            <a:spLocks/>
          </p:cNvSpPr>
          <p:nvPr/>
        </p:nvSpPr>
        <p:spPr>
          <a:xfrm>
            <a:off x="1133475" y="9105900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2269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7663" y="744538"/>
            <a:ext cx="4978400" cy="2800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33475" y="3697288"/>
            <a:ext cx="5414963" cy="4784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 smtClean="0"/>
              <a:t>Mastertextformat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8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50813"/>
            <a:ext cx="3398837" cy="4826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7173" name="Gruppierung 1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9" name="Rechteck 8"/>
            <p:cNvSpPr/>
            <p:nvPr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4700588" y="411163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461BB4A2-88BF-4F1A-ADC3-F64B0D1FA15C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7175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8851900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0"/>
          <p:cNvSpPr txBox="1">
            <a:spLocks noChangeArrowheads="1"/>
          </p:cNvSpPr>
          <p:nvPr/>
        </p:nvSpPr>
        <p:spPr bwMode="auto">
          <a:xfrm>
            <a:off x="4700588" y="161925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16.12.2024</a:t>
            </a:fld>
            <a:endParaRPr lang="de-DE" sz="900" dirty="0" smtClean="0"/>
          </a:p>
        </p:txBody>
      </p:sp>
      <p:sp>
        <p:nvSpPr>
          <p:cNvPr id="15" name="Fußzeilenplatzhalter 3"/>
          <p:cNvSpPr txBox="1">
            <a:spLocks/>
          </p:cNvSpPr>
          <p:nvPr/>
        </p:nvSpPr>
        <p:spPr>
          <a:xfrm>
            <a:off x="1133475" y="8861425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718125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mit groß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433236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206500" y="4535620"/>
            <a:ext cx="10800000" cy="708217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dirty="0" smtClean="0"/>
              <a:t>Titelmasterformat durch </a:t>
            </a:r>
            <a:br>
              <a:rPr lang="de-DE" dirty="0" smtClean="0"/>
            </a:br>
            <a:r>
              <a:rPr lang="de-DE" dirty="0" smtClean="0"/>
              <a:t>Klicken bearbeiten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5455920"/>
            <a:ext cx="10800000" cy="381020"/>
          </a:xfrm>
        </p:spPr>
        <p:txBody>
          <a:bodyPr/>
          <a:lstStyle>
            <a:lvl1pPr>
              <a:lnSpc>
                <a:spcPts val="2200"/>
              </a:lnSpc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299C-BD0A-4F11-93C3-2AFFB4497655}" type="datetime1">
              <a:rPr lang="de-DE"/>
              <a:pPr>
                <a:defRPr/>
              </a:pPr>
              <a:t>16.12.2024</a:t>
            </a:fld>
            <a:endParaRPr lang="de-DE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BD9B6713-36FE-4B94-85D8-9FA2DCE30A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60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hs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2"/>
          <p:cNvSpPr>
            <a:spLocks noGrp="1"/>
          </p:cNvSpPr>
          <p:nvPr>
            <p:ph type="body" idx="27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idx="1"/>
          </p:nvPr>
        </p:nvSpPr>
        <p:spPr>
          <a:xfrm>
            <a:off x="1206000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3"/>
          </p:nvPr>
        </p:nvSpPr>
        <p:spPr>
          <a:xfrm>
            <a:off x="1206000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idx="14"/>
          </p:nvPr>
        </p:nvSpPr>
        <p:spPr>
          <a:xfrm>
            <a:off x="4893213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idx="15"/>
          </p:nvPr>
        </p:nvSpPr>
        <p:spPr>
          <a:xfrm>
            <a:off x="4893213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idx="16"/>
          </p:nvPr>
        </p:nvSpPr>
        <p:spPr>
          <a:xfrm>
            <a:off x="8564241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idx="17"/>
          </p:nvPr>
        </p:nvSpPr>
        <p:spPr>
          <a:xfrm>
            <a:off x="8564241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idx="28"/>
          </p:nvPr>
        </p:nvSpPr>
        <p:spPr>
          <a:xfrm>
            <a:off x="1206000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29"/>
          </p:nvPr>
        </p:nvSpPr>
        <p:spPr>
          <a:xfrm>
            <a:off x="1206000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idx="30"/>
          </p:nvPr>
        </p:nvSpPr>
        <p:spPr>
          <a:xfrm>
            <a:off x="4890512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idx="31"/>
          </p:nvPr>
        </p:nvSpPr>
        <p:spPr>
          <a:xfrm>
            <a:off x="4890512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idx="32"/>
          </p:nvPr>
        </p:nvSpPr>
        <p:spPr>
          <a:xfrm>
            <a:off x="8558124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idx="33"/>
          </p:nvPr>
        </p:nvSpPr>
        <p:spPr>
          <a:xfrm>
            <a:off x="8558124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3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A79B-A835-414C-9EF3-36DAC407AD4E}" type="datetime1">
              <a:rPr lang="de-DE"/>
              <a:pPr>
                <a:defRPr/>
              </a:pPr>
              <a:t>16.12.2024</a:t>
            </a:fld>
            <a:endParaRPr lang="de-DE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68BD526D-A506-4272-90FB-C6A2218A9A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53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ts val="3000"/>
              </a:lnSpc>
              <a:defRPr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>
          <a:xfrm>
            <a:off x="1204913" y="1548000"/>
            <a:ext cx="10799762" cy="4320000"/>
          </a:xfrm>
        </p:spPr>
        <p:txBody>
          <a:bodyPr/>
          <a:lstStyle>
            <a:lvl1pPr>
              <a:lnSpc>
                <a:spcPct val="112000"/>
              </a:lnSpc>
              <a:defRPr sz="1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3pPr>
            <a:lvl4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165A3-ACD9-4AA5-B95A-82DA06B8D41A}" type="datetime1">
              <a:rPr lang="de-DE"/>
              <a:pPr>
                <a:defRPr/>
              </a:pPr>
              <a:t>16.12.2024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43310F81-32EE-4F95-9E9C-0BDC6AD52E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44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1204675" y="3276600"/>
            <a:ext cx="10800000" cy="1356360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ts val="3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30671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4772804"/>
            <a:ext cx="10800000" cy="1031596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3059C-AC1D-4DB8-B34A-88D05D51CBFD}" type="datetime1">
              <a:rPr lang="de-DE"/>
              <a:pPr>
                <a:defRPr/>
              </a:pPr>
              <a:t>16.12.2024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8D2255-8A42-41C6-B7FD-A8F81B1858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43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1520825"/>
            <a:ext cx="5220000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 sz="1800"/>
            </a:lvl1pPr>
            <a:lvl2pPr>
              <a:lnSpc>
                <a:spcPct val="112000"/>
              </a:lnSpc>
              <a:spcBef>
                <a:spcPts val="0"/>
              </a:spcBef>
              <a:defRPr sz="1800"/>
            </a:lvl2pPr>
            <a:lvl3pPr>
              <a:lnSpc>
                <a:spcPct val="112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816425" y="1520825"/>
            <a:ext cx="5188665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/>
            </a:lvl1pPr>
            <a:lvl2pPr>
              <a:lnSpc>
                <a:spcPct val="112000"/>
              </a:lnSpc>
              <a:spcBef>
                <a:spcPts val="0"/>
              </a:spcBef>
              <a:defRPr/>
            </a:lvl2pPr>
            <a:lvl3pPr>
              <a:lnSpc>
                <a:spcPct val="112000"/>
              </a:lnSpc>
              <a:spcBef>
                <a:spcPts val="0"/>
              </a:spcBef>
              <a:defRPr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3E09-2410-496A-BB81-F15A07FAC31F}" type="datetime1">
              <a:rPr lang="de-DE"/>
              <a:pPr>
                <a:defRPr/>
              </a:pPr>
              <a:t>16.12.2024</a:t>
            </a:fld>
            <a:endParaRPr lang="de-DE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8EAC3D31-108A-4FE9-91B5-F944D4EE38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6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Arial 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792149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+mj-lt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1208242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792149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B3B67-7491-4764-8971-75C7656DBFD5}" type="datetime1">
              <a:rPr lang="de-DE"/>
              <a:pPr>
                <a:defRPr/>
              </a:pPr>
              <a:t>16.12.2024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2C0031C7-9188-4972-9DD4-DD3C320BBB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43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19201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55BD-54FA-4358-AB02-34607414E985}" type="datetime1">
              <a:rPr lang="de-DE"/>
              <a:pPr>
                <a:defRPr/>
              </a:pPr>
              <a:t>16.12.2024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065F7AFB-E617-4306-8E77-B348F91DE5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43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1D003-432A-4126-9774-8DE8781ABB33}" type="datetime1">
              <a:rPr lang="de-DE"/>
              <a:pPr>
                <a:defRPr/>
              </a:pPr>
              <a:t>16.12.2024</a:t>
            </a:fld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6339FEA-45E0-4CEE-87DD-55B9FB7065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97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55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rei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1206000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idx="14"/>
          </p:nvPr>
        </p:nvSpPr>
        <p:spPr>
          <a:xfrm>
            <a:off x="4893213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idx="15"/>
          </p:nvPr>
        </p:nvSpPr>
        <p:spPr>
          <a:xfrm>
            <a:off x="4893213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6"/>
          </p:nvPr>
        </p:nvSpPr>
        <p:spPr>
          <a:xfrm>
            <a:off x="8556149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7"/>
          </p:nvPr>
        </p:nvSpPr>
        <p:spPr>
          <a:xfrm>
            <a:off x="8564241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20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F9D63-7010-4FAA-BE3B-4CB189B9794C}" type="datetime1">
              <a:rPr lang="de-DE"/>
              <a:pPr>
                <a:defRPr/>
              </a:pPr>
              <a:t>16.12.2024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DECBAF-54BF-43CB-A029-D1DF8A041D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12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4913" y="520700"/>
            <a:ext cx="1079976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Überschrift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206500" y="1547813"/>
            <a:ext cx="10799763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</p:txBody>
      </p:sp>
      <p:pic>
        <p:nvPicPr>
          <p:cNvPr id="1028" name="Bild 7" descr="Logo_17pt.wmf"/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20" y="6000750"/>
            <a:ext cx="1223467" cy="71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ußzeilenplatzhalter 3"/>
          <p:cNvSpPr txBox="1">
            <a:spLocks/>
          </p:cNvSpPr>
          <p:nvPr/>
        </p:nvSpPr>
        <p:spPr>
          <a:xfrm>
            <a:off x="2590800" y="6011863"/>
            <a:ext cx="5254625" cy="549275"/>
          </a:xfrm>
          <a:prstGeom prst="rect">
            <a:avLst/>
          </a:prstGeom>
        </p:spPr>
        <p:txBody>
          <a:bodyPr wrap="none"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/>
              <a:t>Prof. Dr. Elisabeth Exempel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 (maximal drei Zeilen)</a:t>
            </a:r>
            <a:endParaRPr lang="de-DE" sz="1000" dirty="0" smtClean="0"/>
          </a:p>
        </p:txBody>
      </p:sp>
      <p:grpSp>
        <p:nvGrpSpPr>
          <p:cNvPr id="1030" name="Gruppierung 11"/>
          <p:cNvGrpSpPr>
            <a:grpSpLocks/>
          </p:cNvGrpSpPr>
          <p:nvPr/>
        </p:nvGrpSpPr>
        <p:grpSpPr bwMode="auto">
          <a:xfrm>
            <a:off x="1204913" y="0"/>
            <a:ext cx="10991850" cy="71438"/>
            <a:chOff x="903819" y="0"/>
            <a:chExt cx="8244000" cy="108000"/>
          </a:xfrm>
        </p:grpSpPr>
        <p:sp>
          <p:nvSpPr>
            <p:cNvPr id="13" name="Rechteck 12"/>
            <p:cNvSpPr/>
            <p:nvPr/>
          </p:nvSpPr>
          <p:spPr bwMode="auto">
            <a:xfrm>
              <a:off x="903819" y="0"/>
              <a:ext cx="2736094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3639913" y="0"/>
              <a:ext cx="2736094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6376006" y="0"/>
              <a:ext cx="2771813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cxnSp>
        <p:nvCxnSpPr>
          <p:cNvPr id="16" name="Gerade Verbindung 15"/>
          <p:cNvCxnSpPr/>
          <p:nvPr/>
        </p:nvCxnSpPr>
        <p:spPr>
          <a:xfrm>
            <a:off x="1206500" y="5951538"/>
            <a:ext cx="10987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206500" y="6011863"/>
            <a:ext cx="1295400" cy="17938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170B00-7008-4535-A03C-5ED584CA80EB}" type="datetime1">
              <a:rPr lang="de-DE"/>
              <a:pPr>
                <a:defRPr/>
              </a:pPr>
              <a:t>16.12.2024</a:t>
            </a:fld>
            <a:endParaRPr lang="de-DE" dirty="0"/>
          </a:p>
        </p:txBody>
      </p:sp>
      <p:sp>
        <p:nvSpPr>
          <p:cNvPr id="18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206500" y="6361113"/>
            <a:ext cx="1295400" cy="21431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297CD77D-B4CD-4177-B2B6-FFDA7A317B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25" r:id="rId8"/>
    <p:sldLayoutId id="2147483714" r:id="rId9"/>
    <p:sldLayoutId id="2147483715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Arial"/>
          <a:ea typeface="+mj-ea"/>
          <a:cs typeface="+mj-cs"/>
        </a:defRPr>
      </a:lvl1pPr>
      <a:lvl2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algn="l" defTabSz="457200" rtl="0" eaLnBrk="1" fontAlgn="base" hangingPunct="1">
        <a:lnSpc>
          <a:spcPct val="112000"/>
        </a:lnSpc>
        <a:spcBef>
          <a:spcPct val="0"/>
        </a:spcBef>
        <a:spcAft>
          <a:spcPts val="600"/>
        </a:spcAft>
        <a:defRPr sz="1800" kern="1200">
          <a:solidFill>
            <a:schemeClr val="tx1"/>
          </a:solidFill>
          <a:latin typeface="Arial"/>
          <a:ea typeface="+mn-ea"/>
          <a:cs typeface="+mn-cs"/>
        </a:defRPr>
      </a:lvl1pPr>
      <a:lvl2pPr marL="357188" indent="-171450" algn="l" defTabSz="457200" rtl="0" eaLnBrk="1" fontAlgn="base" hangingPunct="1">
        <a:lnSpc>
          <a:spcPct val="112000"/>
        </a:lnSpc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5738" algn="l" defTabSz="457200" rtl="0" eaLnBrk="1" fontAlgn="base" hangingPunct="1">
        <a:lnSpc>
          <a:spcPct val="112000"/>
        </a:lnSpc>
        <a:spcBef>
          <a:spcPts val="4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3pPr>
      <a:lvl4pPr marL="714375" indent="-171450" algn="l" defTabSz="457200" rtl="0" eaLnBrk="1" fontAlgn="base" hangingPunct="1">
        <a:lnSpc>
          <a:spcPct val="112000"/>
        </a:lnSpc>
        <a:spcBef>
          <a:spcPts val="500"/>
        </a:spcBef>
        <a:spcAft>
          <a:spcPct val="0"/>
        </a:spcAft>
        <a:buClr>
          <a:srgbClr val="9D167A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4pPr>
      <a:lvl5pPr marL="1074738" indent="-177800" algn="l" defTabSz="457200" rtl="0" eaLnBrk="1" fontAlgn="base" hangingPunct="1">
        <a:lnSpc>
          <a:spcPts val="1600"/>
        </a:lnSpc>
        <a:spcBef>
          <a:spcPts val="500"/>
        </a:spcBef>
        <a:spcAft>
          <a:spcPct val="0"/>
        </a:spcAft>
        <a:buFont typeface="Symbol" pitchFamily="18" charset="2"/>
        <a:buChar char="-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h-koeln.de/best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Gleichberechtigt und barrierefrei an der TH Köln studieren</a:t>
            </a:r>
            <a:endParaRPr lang="de-DE" dirty="0"/>
          </a:p>
        </p:txBody>
      </p:sp>
      <p:sp>
        <p:nvSpPr>
          <p:cNvPr id="12" name="Textfeld 1"/>
          <p:cNvSpPr>
            <a:spLocks noGrp="1"/>
          </p:cNvSpPr>
          <p:nvPr>
            <p:ph sz="quarter" idx="13"/>
          </p:nvPr>
        </p:nvSpPr>
        <p:spPr>
          <a:xfrm>
            <a:off x="1204913" y="1551588"/>
            <a:ext cx="5851024" cy="4316939"/>
          </a:xfrm>
        </p:spPr>
        <p:txBody>
          <a:bodyPr/>
          <a:lstStyle/>
          <a:p>
            <a:pPr indent="-171450">
              <a:lnSpc>
                <a:spcPct val="114000"/>
              </a:lnSpc>
            </a:pPr>
            <a:r>
              <a:rPr lang="de-DE" dirty="0" smtClean="0"/>
              <a:t>Studieren mit Beeinträchtigungen, chronischer oder psychischer Erkrankung? Na klar! 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>
              <a:lnSpc>
                <a:spcPct val="114000"/>
              </a:lnSpc>
            </a:pPr>
            <a:r>
              <a:rPr lang="de-DE" dirty="0" smtClean="0"/>
              <a:t>Haben Sie Fragen zu </a:t>
            </a:r>
            <a:r>
              <a:rPr lang="de-DE" b="1" dirty="0" smtClean="0"/>
              <a:t>barrierefreier</a:t>
            </a:r>
            <a:r>
              <a:rPr lang="de-DE" dirty="0" smtClean="0"/>
              <a:t> </a:t>
            </a:r>
            <a:r>
              <a:rPr lang="de-DE" b="1" dirty="0" smtClean="0"/>
              <a:t>Lehre,</a:t>
            </a:r>
            <a:r>
              <a:rPr lang="de-DE" dirty="0" smtClean="0"/>
              <a:t> </a:t>
            </a:r>
            <a:r>
              <a:rPr lang="de-DE" b="1" dirty="0"/>
              <a:t>Lernmaterialien</a:t>
            </a:r>
            <a:r>
              <a:rPr lang="de-DE" dirty="0"/>
              <a:t> </a:t>
            </a:r>
            <a:r>
              <a:rPr lang="de-DE" dirty="0" smtClean="0"/>
              <a:t>oder </a:t>
            </a:r>
            <a:r>
              <a:rPr lang="de-DE" b="1" dirty="0" smtClean="0"/>
              <a:t>Prüfungen</a:t>
            </a:r>
            <a:r>
              <a:rPr lang="de-DE" dirty="0" smtClean="0"/>
              <a:t>?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/>
            <a:r>
              <a:rPr lang="de-DE" dirty="0" smtClean="0"/>
              <a:t>Melden Sie sich gerne!</a:t>
            </a:r>
          </a:p>
          <a:p>
            <a:pPr>
              <a:lnSpc>
                <a:spcPct val="114000"/>
              </a:lnSpc>
            </a:pPr>
            <a:endParaRPr lang="de-DE" b="1" dirty="0" smtClean="0"/>
          </a:p>
          <a:p>
            <a:pPr>
              <a:lnSpc>
                <a:spcPct val="114000"/>
              </a:lnSpc>
            </a:pPr>
            <a:r>
              <a:rPr lang="de-DE" b="1" dirty="0"/>
              <a:t>Johanna </a:t>
            </a:r>
            <a:r>
              <a:rPr lang="de-DE" b="1" dirty="0" smtClean="0"/>
              <a:t>Schweda</a:t>
            </a:r>
          </a:p>
          <a:p>
            <a:pPr>
              <a:lnSpc>
                <a:spcPct val="114000"/>
              </a:lnSpc>
            </a:pPr>
            <a:r>
              <a:rPr lang="de-DE" dirty="0" smtClean="0"/>
              <a:t>Beauftragte </a:t>
            </a:r>
            <a:r>
              <a:rPr lang="de-DE" dirty="0"/>
              <a:t>für Studierende mit </a:t>
            </a:r>
            <a:r>
              <a:rPr lang="de-DE" dirty="0" smtClean="0"/>
              <a:t>Beeinträchtigung</a:t>
            </a:r>
            <a:endParaRPr lang="de-DE" dirty="0"/>
          </a:p>
          <a:p>
            <a:pPr>
              <a:lnSpc>
                <a:spcPct val="114000"/>
              </a:lnSpc>
            </a:pPr>
            <a:r>
              <a:rPr lang="de-DE" dirty="0"/>
              <a:t>Kontakt und Infos unter: </a:t>
            </a:r>
            <a:r>
              <a:rPr lang="de-DE" dirty="0">
                <a:hlinkClick r:id="rId2"/>
              </a:rPr>
              <a:t>www.th-koeln.de/best</a:t>
            </a:r>
            <a:r>
              <a:rPr lang="de-DE" dirty="0"/>
              <a:t> </a:t>
            </a:r>
          </a:p>
          <a:p>
            <a:pPr marL="185738" lvl="1" indent="0">
              <a:buNone/>
            </a:pPr>
            <a:endParaRPr lang="de-DE" dirty="0" smtClean="0"/>
          </a:p>
        </p:txBody>
      </p:sp>
      <p:sp>
        <p:nvSpPr>
          <p:cNvPr id="13" name="Textplatzhalter 12" hidden="1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Foliennummernplatzhalter 6" hidden="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Seite </a:t>
            </a:r>
            <a:fld id="{8EAC3D31-108A-4FE9-91B5-F944D4EE38A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pic>
        <p:nvPicPr>
          <p:cNvPr id="4" name="Grafik" descr="Im Zentrum ist ein Kreis mit den Worten „gleichberechtigt studieren“. Drumherum befinden sich sechs Kreise mit unterschiedlichen symbolischen Darstellungen. Oben links: Kopf im Profil mit chaotisch verzweigten Linien im Gehirn. Oben rechts: Ohr mit herantretenden Schallwellen. Rechts: Offene Hand hält ein medizinisches Symbol. Unten rechts: Person im Rollstuhl. Unten links: Aufgeschlagenes Buch mit durcheinander fallenden Buchstaben, darüber Fragezeichen. Links: Ein Finger ertastet Brailleschrift." title="Schematische Darstellu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2" r="24242"/>
          <a:stretch/>
        </p:blipFill>
        <p:spPr>
          <a:xfrm>
            <a:off x="7055937" y="1420813"/>
            <a:ext cx="4867276" cy="4348429"/>
          </a:xfrm>
          <a:prstGeom prst="rect">
            <a:avLst/>
          </a:prstGeom>
        </p:spPr>
      </p:pic>
      <p:sp>
        <p:nvSpPr>
          <p:cNvPr id="3" name="Textfeld 4"/>
          <p:cNvSpPr txBox="1"/>
          <p:nvPr/>
        </p:nvSpPr>
        <p:spPr>
          <a:xfrm>
            <a:off x="10640605" y="5636950"/>
            <a:ext cx="1551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Darstellung: ZLE</a:t>
            </a:r>
          </a:p>
        </p:txBody>
      </p:sp>
      <p:sp>
        <p:nvSpPr>
          <p:cNvPr id="6" name="Datumsplatzhalter 5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D03A3E09-2410-496A-BB81-F15A07FAC31F}" type="datetime1">
              <a:rPr lang="de-DE" smtClean="0"/>
              <a:pPr>
                <a:defRPr/>
              </a:pPr>
              <a:t>16.12.2024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6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folie_16_9neu">
  <a:themeElements>
    <a:clrScheme name="TH Köln Spektrum">
      <a:dk1>
        <a:srgbClr val="000000"/>
      </a:dk1>
      <a:lt1>
        <a:srgbClr val="FFFFFF"/>
      </a:lt1>
      <a:dk2>
        <a:srgbClr val="808080"/>
      </a:dk2>
      <a:lt2>
        <a:srgbClr val="BFBFBF"/>
      </a:lt2>
      <a:accent1>
        <a:srgbClr val="C00009"/>
      </a:accent1>
      <a:accent2>
        <a:srgbClr val="E24300"/>
      </a:accent2>
      <a:accent3>
        <a:srgbClr val="9D167A"/>
      </a:accent3>
      <a:accent4>
        <a:srgbClr val="00CC00"/>
      </a:accent4>
      <a:accent5>
        <a:srgbClr val="FFFF00"/>
      </a:accent5>
      <a:accent6>
        <a:srgbClr val="259EFF"/>
      </a:accent6>
      <a:hlink>
        <a:srgbClr val="005294"/>
      </a:hlink>
      <a:folHlink>
        <a:srgbClr val="6783B4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 w="med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k_ln_pptvorlage_16_9_Feb2016_V1.potx" id="{A576FD44-4E46-4723-9FCD-6DC9777E0436}" vid="{1A564047-D60B-4EFF-AAEA-89036AD4D3C0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masterfolien_16_9</Template>
  <TotalTime>0</TotalTime>
  <Words>56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</vt:lpstr>
      <vt:lpstr>Calibri</vt:lpstr>
      <vt:lpstr>Symbol</vt:lpstr>
      <vt:lpstr>Wingdings</vt:lpstr>
      <vt:lpstr>Masterfolie_16_9neu</vt:lpstr>
      <vt:lpstr>Gleichberechtigt und barrierefrei an der TH Köln studieren</vt:lpstr>
    </vt:vector>
  </TitlesOfParts>
  <Company>CIT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Masterfolie</dc:title>
  <dc:creator>Marie Westerdick (mwesterd)</dc:creator>
  <cp:lastModifiedBy>Klara Groß-Elixmann</cp:lastModifiedBy>
  <cp:revision>36</cp:revision>
  <cp:lastPrinted>2016-02-26T07:58:29Z</cp:lastPrinted>
  <dcterms:created xsi:type="dcterms:W3CDTF">2022-12-20T14:19:07Z</dcterms:created>
  <dcterms:modified xsi:type="dcterms:W3CDTF">2024-12-16T07:28:18Z</dcterms:modified>
</cp:coreProperties>
</file>